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61" r:id="rId5"/>
    <p:sldId id="259" r:id="rId6"/>
    <p:sldId id="260" r:id="rId7"/>
    <p:sldId id="271" r:id="rId8"/>
    <p:sldId id="268" r:id="rId9"/>
    <p:sldId id="269" r:id="rId10"/>
    <p:sldId id="262" r:id="rId11"/>
    <p:sldId id="270" r:id="rId12"/>
    <p:sldId id="263" r:id="rId1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242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4660"/>
  </p:normalViewPr>
  <p:slideViewPr>
    <p:cSldViewPr snapToGrid="0">
      <p:cViewPr varScale="1">
        <p:scale>
          <a:sx n="88" d="100"/>
          <a:sy n="88" d="100"/>
        </p:scale>
        <p:origin x="-34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xmlns="" id="{5CD60141-EEBD-4EC1-8E34-0344C16A18A2}"/>
              </a:ext>
              <a:ext uri="{C183D7F6-B498-43B3-948B-1728B52AA6E4}">
                <adec:decorative xmlns:adec="http://schemas.microsoft.com/office/drawing/2017/decorative" xmlns=""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xmlns=""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A81F44ED-7973-4A99-B2CA-A8962BCE0D5D}"/>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5" name="Footer Placeholder 4">
            <a:extLst>
              <a:ext uri="{FF2B5EF4-FFF2-40B4-BE49-F238E27FC236}">
                <a16:creationId xmlns:a16="http://schemas.microsoft.com/office/drawing/2014/main" xmlns=""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817FC50-B13C-4B63-AE64-F71A6EDE63B6}"/>
              </a:ext>
            </a:extLst>
          </p:cNvPr>
          <p:cNvSpPr>
            <a:spLocks noGrp="1"/>
          </p:cNvSpPr>
          <p:nvPr>
            <p:ph type="sldNum" sz="quarter" idx="12"/>
          </p:nvPr>
        </p:nvSpPr>
        <p:spPr/>
        <p:txBody>
          <a:bodyPr/>
          <a:lstStyle/>
          <a:p>
            <a:fld id="{C0722274-0FAA-4649-AA4E-4210F4F32167}" type="slidenum">
              <a:rPr lang="en-US" smtClean="0"/>
              <a:pPr/>
              <a:t>‹#›</a:t>
            </a:fld>
            <a:endParaRPr lang="en-US"/>
          </a:p>
        </p:txBody>
      </p:sp>
      <p:cxnSp>
        <p:nvCxnSpPr>
          <p:cNvPr id="12" name="Straight Connector 11">
            <a:extLst>
              <a:ext uri="{FF2B5EF4-FFF2-40B4-BE49-F238E27FC236}">
                <a16:creationId xmlns:a16="http://schemas.microsoft.com/office/drawing/2014/main" xmlns=""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7636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C9E516-382B-4845-93BF-20C16EE0DB05}"/>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5" name="Footer Placeholder 4">
            <a:extLst>
              <a:ext uri="{FF2B5EF4-FFF2-40B4-BE49-F238E27FC236}">
                <a16:creationId xmlns:a16="http://schemas.microsoft.com/office/drawing/2014/main" xmlns=""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9A61BEA-A969-437A-BD8B-CB1B709AD430}"/>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117746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DFA22F89-E1F5-45D7-945A-8A2886C4BA59}"/>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5" name="Footer Placeholder 4">
            <a:extLst>
              <a:ext uri="{FF2B5EF4-FFF2-40B4-BE49-F238E27FC236}">
                <a16:creationId xmlns:a16="http://schemas.microsoft.com/office/drawing/2014/main" xmlns=""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45A4046-1A2C-41F5-A177-1C3919C20569}"/>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256286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962F-B413-4C4C-A490-724DDB9E7DB9}"/>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5" name="Footer Placeholder 4">
            <a:extLst>
              <a:ext uri="{FF2B5EF4-FFF2-40B4-BE49-F238E27FC236}">
                <a16:creationId xmlns:a16="http://schemas.microsoft.com/office/drawing/2014/main" xmlns=""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A922BA3-033C-491E-A045-F0052AC19A8C}"/>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3530543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xmlns=""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4CEF0D16-9D87-4D76-A5A5-534E24B7DD25}"/>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5" name="Footer Placeholder 4">
            <a:extLst>
              <a:ext uri="{FF2B5EF4-FFF2-40B4-BE49-F238E27FC236}">
                <a16:creationId xmlns:a16="http://schemas.microsoft.com/office/drawing/2014/main" xmlns=""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98AF6FE-0006-4F40-A7FB-E0FDBADF7548}"/>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2197461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7F8F678E-59B5-4DF9-ABCB-506B9CB701CC}"/>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6" name="Footer Placeholder 5">
            <a:extLst>
              <a:ext uri="{FF2B5EF4-FFF2-40B4-BE49-F238E27FC236}">
                <a16:creationId xmlns:a16="http://schemas.microsoft.com/office/drawing/2014/main" xmlns=""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0B269A1-B0FB-4C8F-B6AA-0718C92D3D22}"/>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159876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8421587F-6AFC-4906-86EB-6B0A86EEF300}"/>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8" name="Footer Placeholder 7">
            <a:extLst>
              <a:ext uri="{FF2B5EF4-FFF2-40B4-BE49-F238E27FC236}">
                <a16:creationId xmlns:a16="http://schemas.microsoft.com/office/drawing/2014/main" xmlns=""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B39B236-45F5-4CC6-8D53-A6903A1CC8B3}"/>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21828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xmlns="" id="{E6D5FCB8-AFD3-4801-BBD6-9548F4CF7C86}"/>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4" name="Footer Placeholder 3">
            <a:extLst>
              <a:ext uri="{FF2B5EF4-FFF2-40B4-BE49-F238E27FC236}">
                <a16:creationId xmlns:a16="http://schemas.microsoft.com/office/drawing/2014/main" xmlns=""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70C7421-FF49-4CE9-87D0-2B4FFE0E3DC4}"/>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66228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D19CBFE-15AA-4447-9F9C-D8B0BEB242DA}"/>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3" name="Footer Placeholder 2">
            <a:extLst>
              <a:ext uri="{FF2B5EF4-FFF2-40B4-BE49-F238E27FC236}">
                <a16:creationId xmlns:a16="http://schemas.microsoft.com/office/drawing/2014/main" xmlns=""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2C6A63-C3F4-4563-A542-9A41AC946C32}"/>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306667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xmlns=""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0D5A2726-EB8E-4DF7-9A1B-F03BD8C7179E}"/>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6" name="Footer Placeholder 5">
            <a:extLst>
              <a:ext uri="{FF2B5EF4-FFF2-40B4-BE49-F238E27FC236}">
                <a16:creationId xmlns:a16="http://schemas.microsoft.com/office/drawing/2014/main" xmlns=""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7B90B32-1D0E-4BCD-8850-59EA235F7EB4}"/>
              </a:ext>
            </a:extLst>
          </p:cNvPr>
          <p:cNvSpPr>
            <a:spLocks noGrp="1"/>
          </p:cNvSpPr>
          <p:nvPr>
            <p:ph type="sldNum" sz="quarter" idx="12"/>
          </p:nvPr>
        </p:nvSpPr>
        <p:spPr/>
        <p:txBody>
          <a:bodyPr/>
          <a:lstStyle/>
          <a:p>
            <a:fld id="{C0722274-0FAA-4649-AA4E-4210F4F32167}" type="slidenum">
              <a:rPr lang="en-US" smtClean="0"/>
              <a:pPr/>
              <a:t>‹#›</a:t>
            </a:fld>
            <a:endParaRPr lang="en-US"/>
          </a:p>
        </p:txBody>
      </p:sp>
    </p:spTree>
    <p:extLst>
      <p:ext uri="{BB962C8B-B14F-4D97-AF65-F5344CB8AC3E}">
        <p14:creationId xmlns:p14="http://schemas.microsoft.com/office/powerpoint/2010/main" xmlns="" val="328840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00721568-4870-46F2-9F7E-F410702012D9}"/>
              </a:ext>
            </a:extLst>
          </p:cNvPr>
          <p:cNvSpPr>
            <a:spLocks noGrp="1"/>
          </p:cNvSpPr>
          <p:nvPr>
            <p:ph type="dt" sz="half" idx="10"/>
          </p:nvPr>
        </p:nvSpPr>
        <p:spPr/>
        <p:txBody>
          <a:bodyPr/>
          <a:lstStyle/>
          <a:p>
            <a:fld id="{3CADBD16-5BFB-4D9F-9646-C75D1B53BBB6}" type="datetimeFigureOut">
              <a:rPr lang="en-US" smtClean="0"/>
              <a:pPr/>
              <a:t>10/4/2022</a:t>
            </a:fld>
            <a:endParaRPr lang="en-US"/>
          </a:p>
        </p:txBody>
      </p:sp>
      <p:sp>
        <p:nvSpPr>
          <p:cNvPr id="6" name="Footer Placeholder 5">
            <a:extLst>
              <a:ext uri="{FF2B5EF4-FFF2-40B4-BE49-F238E27FC236}">
                <a16:creationId xmlns:a16="http://schemas.microsoft.com/office/drawing/2014/main" xmlns=""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58C58CD-9BC3-431E-A7B4-D596A7F06C5E}"/>
              </a:ext>
            </a:extLst>
          </p:cNvPr>
          <p:cNvSpPr>
            <a:spLocks noGrp="1"/>
          </p:cNvSpPr>
          <p:nvPr>
            <p:ph type="sldNum" sz="quarter" idx="12"/>
          </p:nvPr>
        </p:nvSpPr>
        <p:spPr/>
        <p:txBody>
          <a:bodyPr/>
          <a:lstStyle/>
          <a:p>
            <a:fld id="{C0722274-0FAA-4649-AA4E-4210F4F32167}" type="slidenum">
              <a:rPr lang="en-US" smtClean="0"/>
              <a:pPr/>
              <a:t>‹#›</a:t>
            </a:fld>
            <a:endParaRPr lang="en-US"/>
          </a:p>
        </p:txBody>
      </p:sp>
      <p:sp>
        <p:nvSpPr>
          <p:cNvPr id="2" name="Title 1">
            <a:extLst>
              <a:ext uri="{FF2B5EF4-FFF2-40B4-BE49-F238E27FC236}">
                <a16:creationId xmlns:a16="http://schemas.microsoft.com/office/drawing/2014/main" xmlns=""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xmlns="" val="45074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xmlns=""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xmlns=""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10/4/2022</a:t>
            </a:fld>
            <a:endParaRPr lang="en-US" dirty="0"/>
          </a:p>
        </p:txBody>
      </p:sp>
      <p:sp>
        <p:nvSpPr>
          <p:cNvPr id="5" name="Footer Placeholder 4">
            <a:extLst>
              <a:ext uri="{FF2B5EF4-FFF2-40B4-BE49-F238E27FC236}">
                <a16:creationId xmlns:a16="http://schemas.microsoft.com/office/drawing/2014/main" xmlns=""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xmlns=""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xmlns="" val="2396644136"/>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1057;&#1087;&#1080;&#1089;&#1072;&#1082;%20&#1074;&#1072;&#1088;&#1080;&#1112;&#1072;&#1073;&#1083;&#108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xmlns="" id="{70105F5E-5B61-4F51-927C-5B28DB7DD9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se up shot of connecting patterns">
            <a:extLst>
              <a:ext uri="{FF2B5EF4-FFF2-40B4-BE49-F238E27FC236}">
                <a16:creationId xmlns:a16="http://schemas.microsoft.com/office/drawing/2014/main" xmlns="" id="{3235958E-6AE9-490C-9BA6-66AA54529A9A}"/>
              </a:ext>
            </a:extLst>
          </p:cNvPr>
          <p:cNvPicPr>
            <a:picLocks noChangeAspect="1"/>
          </p:cNvPicPr>
          <p:nvPr/>
        </p:nvPicPr>
        <p:blipFill rotWithShape="1">
          <a:blip r:embed="rId2" cstate="print">
            <a:alphaModFix/>
          </a:blip>
          <a:srcRect l="34682" r="8938" b="-2"/>
          <a:stretch/>
        </p:blipFill>
        <p:spPr>
          <a:xfrm>
            <a:off x="5318308" y="10"/>
            <a:ext cx="6873692" cy="685799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close/>
              </a:path>
            </a:pathLst>
          </a:custGeom>
        </p:spPr>
      </p:pic>
      <p:sp>
        <p:nvSpPr>
          <p:cNvPr id="2" name="Title 1">
            <a:extLst>
              <a:ext uri="{FF2B5EF4-FFF2-40B4-BE49-F238E27FC236}">
                <a16:creationId xmlns:a16="http://schemas.microsoft.com/office/drawing/2014/main" xmlns="" id="{48E63466-2FCC-46EF-95A2-913771C2BE63}"/>
              </a:ext>
            </a:extLst>
          </p:cNvPr>
          <p:cNvSpPr>
            <a:spLocks noGrp="1"/>
          </p:cNvSpPr>
          <p:nvPr>
            <p:ph type="ctrTitle"/>
          </p:nvPr>
        </p:nvSpPr>
        <p:spPr>
          <a:xfrm>
            <a:off x="1160891" y="1061686"/>
            <a:ext cx="7214624" cy="3101751"/>
          </a:xfrm>
        </p:spPr>
        <p:txBody>
          <a:bodyPr anchor="t">
            <a:normAutofit/>
          </a:bodyPr>
          <a:lstStyle/>
          <a:p>
            <a:r>
              <a:rPr lang="sr-Cyrl-RS" sz="6600"/>
              <a:t>Каузална Анализа</a:t>
            </a:r>
            <a:endParaRPr lang="sr-Latn-RS" sz="6600"/>
          </a:p>
        </p:txBody>
      </p:sp>
      <p:sp>
        <p:nvSpPr>
          <p:cNvPr id="6" name="Subtitle 5"/>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58857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Након креирања </a:t>
            </a:r>
            <a:r>
              <a:rPr lang="en-US" dirty="0" smtClean="0"/>
              <a:t>DAG</a:t>
            </a:r>
            <a:endParaRPr lang="en-US" dirty="0"/>
          </a:p>
        </p:txBody>
      </p:sp>
      <p:sp>
        <p:nvSpPr>
          <p:cNvPr id="6" name="Content Placeholder 5"/>
          <p:cNvSpPr>
            <a:spLocks noGrp="1"/>
          </p:cNvSpPr>
          <p:nvPr>
            <p:ph idx="1"/>
          </p:nvPr>
        </p:nvSpPr>
        <p:spPr/>
        <p:txBody>
          <a:bodyPr/>
          <a:lstStyle/>
          <a:p>
            <a:r>
              <a:rPr lang="sr-Cyrl-RS" sz="2800" dirty="0" smtClean="0"/>
              <a:t>Мечовање пацијената на основу креираног дијаграма по свим варијаблама које утичу на узрок, на исход или на оба/коваријантно прилагођавање у регресионој анализи</a:t>
            </a:r>
            <a:r>
              <a:rPr lang="sr-Latn-RS" sz="2800" dirty="0" smtClean="0"/>
              <a:t>.</a:t>
            </a:r>
            <a:endParaRPr lang="en-US" sz="2800" dirty="0" smtClean="0"/>
          </a:p>
          <a:p>
            <a:r>
              <a:rPr lang="sr-Cyrl-RS" sz="2800" dirty="0" smtClean="0"/>
              <a:t>Статистичка анализа користећи </a:t>
            </a:r>
            <a:r>
              <a:rPr lang="en-US" sz="2800" i="1" dirty="0" smtClean="0"/>
              <a:t>R software</a:t>
            </a:r>
            <a:r>
              <a:rPr lang="sr-Latn-RS" sz="2800" dirty="0" smtClean="0"/>
              <a:t>.</a:t>
            </a:r>
            <a:endParaRPr lang="en-US" sz="2800" dirty="0" smtClean="0"/>
          </a:p>
          <a:p>
            <a:r>
              <a:rPr lang="sr-Cyrl-RS" sz="2800" dirty="0" smtClean="0"/>
              <a:t>Анализа сензитивности</a:t>
            </a:r>
            <a:r>
              <a:rPr lang="sr-Latn-RS" sz="2800" dirty="0" smtClean="0"/>
              <a:t>.</a:t>
            </a:r>
            <a:endParaRPr lang="sr-Cyrl-RS" sz="2800"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hlinkClick r:id="rId2" action="ppaction://hlinkfile"/>
              </a:rPr>
              <a:t>Списак варијабли</a:t>
            </a:r>
            <a:endParaRPr lang="en-US" dirty="0"/>
          </a:p>
        </p:txBody>
      </p:sp>
      <p:sp>
        <p:nvSpPr>
          <p:cNvPr id="3" name="Content Placeholder 2"/>
          <p:cNvSpPr>
            <a:spLocks noGrp="1"/>
          </p:cNvSpPr>
          <p:nvPr>
            <p:ph idx="1"/>
          </p:nvPr>
        </p:nvSpPr>
        <p:spPr>
          <a:xfrm>
            <a:off x="1143000" y="2332026"/>
            <a:ext cx="9905999" cy="3861740"/>
          </a:xfrm>
        </p:spPr>
        <p:txBody>
          <a:bodyPr/>
          <a:lstStyle/>
          <a:p>
            <a:r>
              <a:rPr lang="sr-Cyrl-RS" dirty="0" smtClean="0"/>
              <a:t>Општи подаци</a:t>
            </a:r>
          </a:p>
          <a:p>
            <a:r>
              <a:rPr lang="sr-Cyrl-RS" dirty="0" smtClean="0"/>
              <a:t>Лабораторијски параметри</a:t>
            </a:r>
          </a:p>
          <a:p>
            <a:r>
              <a:rPr lang="sr-Cyrl-RS" dirty="0" smtClean="0"/>
              <a:t>Симптоми при пријема</a:t>
            </a:r>
          </a:p>
          <a:p>
            <a:r>
              <a:rPr lang="sr-Cyrl-RS" dirty="0" smtClean="0"/>
              <a:t>Коморбидитети по другом нивоу МКБ класификације</a:t>
            </a:r>
          </a:p>
          <a:p>
            <a:r>
              <a:rPr lang="sr-Cyrl-RS" dirty="0" smtClean="0"/>
              <a:t>Лекови</a:t>
            </a:r>
          </a:p>
          <a:p>
            <a:r>
              <a:rPr lang="sr-Cyrl-RS" dirty="0" smtClean="0"/>
              <a:t>Генетичке варијабле </a:t>
            </a:r>
          </a:p>
          <a:p>
            <a:r>
              <a:rPr lang="sr-Cyrl-RS" dirty="0" smtClean="0"/>
              <a:t>Исходи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34374" y="1948849"/>
            <a:ext cx="8986580" cy="2832404"/>
          </a:xfrm>
        </p:spPr>
        <p:txBody>
          <a:bodyPr/>
          <a:lstStyle/>
          <a:p>
            <a:r>
              <a:rPr lang="sr-Cyrl-RS" dirty="0" smtClean="0"/>
              <a:t>Хвала на пажњи.</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9C9F35-889A-4728-B1CB-290043A75E08}"/>
              </a:ext>
            </a:extLst>
          </p:cNvPr>
          <p:cNvSpPr>
            <a:spLocks noGrp="1"/>
          </p:cNvSpPr>
          <p:nvPr>
            <p:ph type="title"/>
          </p:nvPr>
        </p:nvSpPr>
        <p:spPr>
          <a:xfrm>
            <a:off x="1263770" y="648648"/>
            <a:ext cx="9905999" cy="1360898"/>
          </a:xfrm>
        </p:spPr>
        <p:txBody>
          <a:bodyPr/>
          <a:lstStyle/>
          <a:p>
            <a:r>
              <a:rPr lang="sr-Cyrl-RS" dirty="0"/>
              <a:t>Каузална (узрочна) анализа</a:t>
            </a:r>
            <a:endParaRPr lang="sr-Latn-RS" dirty="0"/>
          </a:p>
        </p:txBody>
      </p:sp>
      <p:sp>
        <p:nvSpPr>
          <p:cNvPr id="3" name="Content Placeholder 2">
            <a:extLst>
              <a:ext uri="{FF2B5EF4-FFF2-40B4-BE49-F238E27FC236}">
                <a16:creationId xmlns:a16="http://schemas.microsoft.com/office/drawing/2014/main" xmlns="" id="{EB4B744C-7F80-46AA-9947-6428BB5DB443}"/>
              </a:ext>
            </a:extLst>
          </p:cNvPr>
          <p:cNvSpPr>
            <a:spLocks noGrp="1"/>
          </p:cNvSpPr>
          <p:nvPr>
            <p:ph idx="1"/>
          </p:nvPr>
        </p:nvSpPr>
        <p:spPr>
          <a:xfrm>
            <a:off x="1091240" y="1917958"/>
            <a:ext cx="11100759" cy="4284434"/>
          </a:xfrm>
        </p:spPr>
        <p:txBody>
          <a:bodyPr>
            <a:normAutofit/>
          </a:bodyPr>
          <a:lstStyle/>
          <a:p>
            <a:r>
              <a:rPr lang="sr-Cyrl-RS" sz="3000" dirty="0" smtClean="0"/>
              <a:t>Узрочна </a:t>
            </a:r>
            <a:r>
              <a:rPr lang="sr-Cyrl-RS" sz="3000" dirty="0"/>
              <a:t>повезаност између фактора ризика</a:t>
            </a:r>
            <a:r>
              <a:rPr lang="en-US" sz="3000" dirty="0"/>
              <a:t> </a:t>
            </a:r>
            <a:r>
              <a:rPr lang="sr-Cyrl-RS" sz="3000" dirty="0" smtClean="0"/>
              <a:t>и </a:t>
            </a:r>
            <a:r>
              <a:rPr lang="sr-Cyrl-RS" sz="3000" dirty="0"/>
              <a:t>исхода</a:t>
            </a:r>
            <a:r>
              <a:rPr lang="sr-Cyrl-RS" sz="3000" dirty="0" smtClean="0"/>
              <a:t>.</a:t>
            </a:r>
          </a:p>
          <a:p>
            <a:r>
              <a:rPr lang="en-US" sz="3000" dirty="0" smtClean="0"/>
              <a:t>‘</a:t>
            </a:r>
            <a:r>
              <a:rPr lang="sr-Cyrl-RS" sz="3000" dirty="0" smtClean="0"/>
              <a:t>Поништавање</a:t>
            </a:r>
            <a:r>
              <a:rPr lang="en-US" sz="3000" dirty="0" smtClean="0"/>
              <a:t>’</a:t>
            </a:r>
            <a:r>
              <a:rPr lang="sr-Cyrl-RS" sz="3000" dirty="0" smtClean="0"/>
              <a:t> ефекта свих фактора који могу утицати на испитивану везу</a:t>
            </a:r>
            <a:r>
              <a:rPr lang="sr-Latn-RS" sz="3000" dirty="0" smtClean="0"/>
              <a:t>.</a:t>
            </a:r>
            <a:endParaRPr lang="sr-Cyrl-RS" sz="3000" dirty="0"/>
          </a:p>
          <a:p>
            <a:r>
              <a:rPr lang="sr-Cyrl-RS" sz="3000" dirty="0" smtClean="0"/>
              <a:t>Одређивање </a:t>
            </a:r>
            <a:r>
              <a:rPr lang="sr-Cyrl-RS" sz="3000" dirty="0"/>
              <a:t>узрочника </a:t>
            </a:r>
            <a:r>
              <a:rPr lang="sr-Cyrl-RS" sz="3000" dirty="0" smtClean="0"/>
              <a:t>исхода насупрот предвиђању исхода.</a:t>
            </a:r>
            <a:endParaRPr lang="sr-Latn-RS" sz="3000" dirty="0" smtClean="0"/>
          </a:p>
          <a:p>
            <a:r>
              <a:rPr lang="sr-Cyrl-RS" sz="3000" dirty="0" smtClean="0"/>
              <a:t>Први корак – креирање усмерених ацикличних графикона</a:t>
            </a:r>
            <a:r>
              <a:rPr lang="en-US" sz="3000" dirty="0" smtClean="0"/>
              <a:t>.</a:t>
            </a:r>
            <a:r>
              <a:rPr lang="sr-Cyrl-RS" sz="3000" dirty="0" smtClean="0"/>
              <a:t> </a:t>
            </a:r>
            <a:endParaRPr lang="sr-Cyrl-RS" sz="3000" dirty="0"/>
          </a:p>
          <a:p>
            <a:endParaRPr lang="sr-Latn-RS" dirty="0"/>
          </a:p>
        </p:txBody>
      </p:sp>
    </p:spTree>
    <p:extLst>
      <p:ext uri="{BB962C8B-B14F-4D97-AF65-F5344CB8AC3E}">
        <p14:creationId xmlns:p14="http://schemas.microsoft.com/office/powerpoint/2010/main" xmlns="" val="1881003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FEA7A9-92E5-457E-97D0-E9DBC9C04C1B}"/>
              </a:ext>
            </a:extLst>
          </p:cNvPr>
          <p:cNvSpPr>
            <a:spLocks noGrp="1"/>
          </p:cNvSpPr>
          <p:nvPr>
            <p:ph type="title"/>
          </p:nvPr>
        </p:nvSpPr>
        <p:spPr>
          <a:xfrm>
            <a:off x="1160252" y="717660"/>
            <a:ext cx="9905999" cy="1360898"/>
          </a:xfrm>
        </p:spPr>
        <p:txBody>
          <a:bodyPr/>
          <a:lstStyle/>
          <a:p>
            <a:r>
              <a:rPr lang="sr-Cyrl-RS" dirty="0"/>
              <a:t>Усмерени </a:t>
            </a:r>
            <a:r>
              <a:rPr lang="sr-Cyrl-RS" dirty="0" err="1"/>
              <a:t>ациклични</a:t>
            </a:r>
            <a:r>
              <a:rPr lang="sr-Cyrl-RS" dirty="0"/>
              <a:t> графикон </a:t>
            </a:r>
            <a:br>
              <a:rPr lang="sr-Cyrl-RS" dirty="0"/>
            </a:br>
            <a:r>
              <a:rPr lang="en-US" dirty="0"/>
              <a:t>Directed Acyclic Graphs </a:t>
            </a:r>
            <a:r>
              <a:rPr lang="sr-Cyrl-RS" dirty="0"/>
              <a:t>(</a:t>
            </a:r>
            <a:r>
              <a:rPr lang="sr-Latn-RS" dirty="0"/>
              <a:t>DAG</a:t>
            </a:r>
            <a:r>
              <a:rPr lang="sr-Cyrl-RS" dirty="0"/>
              <a:t>)</a:t>
            </a:r>
            <a:endParaRPr lang="sr-Latn-RS" dirty="0"/>
          </a:p>
        </p:txBody>
      </p:sp>
      <p:sp>
        <p:nvSpPr>
          <p:cNvPr id="3" name="Content Placeholder 2">
            <a:extLst>
              <a:ext uri="{FF2B5EF4-FFF2-40B4-BE49-F238E27FC236}">
                <a16:creationId xmlns:a16="http://schemas.microsoft.com/office/drawing/2014/main" xmlns="" id="{A1E46F34-F743-4C3B-8FEE-E282B8707571}"/>
              </a:ext>
            </a:extLst>
          </p:cNvPr>
          <p:cNvSpPr>
            <a:spLocks noGrp="1"/>
          </p:cNvSpPr>
          <p:nvPr>
            <p:ph idx="1"/>
          </p:nvPr>
        </p:nvSpPr>
        <p:spPr/>
        <p:txBody>
          <a:bodyPr>
            <a:normAutofit/>
          </a:bodyPr>
          <a:lstStyle/>
          <a:p>
            <a:r>
              <a:rPr lang="sr-Cyrl-RS" sz="2400" dirty="0"/>
              <a:t>Визуално представљање узрочних </a:t>
            </a:r>
            <a:r>
              <a:rPr lang="sr-Cyrl-RS" sz="2400" dirty="0" smtClean="0"/>
              <a:t>модела. </a:t>
            </a:r>
            <a:endParaRPr lang="sr-Cyrl-RS" sz="2400" dirty="0"/>
          </a:p>
          <a:p>
            <a:r>
              <a:rPr lang="sr-Cyrl-RS" sz="2400" dirty="0"/>
              <a:t>Једносмерне стрелице се користе за представљање </a:t>
            </a:r>
            <a:r>
              <a:rPr lang="sr-Cyrl-RS" sz="2400" dirty="0" smtClean="0"/>
              <a:t>доказаних и познатих </a:t>
            </a:r>
            <a:r>
              <a:rPr lang="sr-Cyrl-RS" sz="2400" dirty="0"/>
              <a:t>узрочних </a:t>
            </a:r>
            <a:r>
              <a:rPr lang="sr-Cyrl-RS" sz="2400" dirty="0" smtClean="0"/>
              <a:t>ефеката.</a:t>
            </a:r>
            <a:endParaRPr lang="sr-Cyrl-RS" sz="2400" dirty="0"/>
          </a:p>
          <a:p>
            <a:r>
              <a:rPr lang="sr-Cyrl-RS" sz="2400" dirty="0"/>
              <a:t>Транспарентне </a:t>
            </a:r>
            <a:r>
              <a:rPr lang="sr-Cyrl-RS" sz="2400" dirty="0" smtClean="0"/>
              <a:t>претпоставке. </a:t>
            </a:r>
            <a:endParaRPr lang="sr-Latn-RS" sz="2400" dirty="0"/>
          </a:p>
        </p:txBody>
      </p:sp>
      <p:sp>
        <p:nvSpPr>
          <p:cNvPr id="4" name="TextBox 3">
            <a:extLst>
              <a:ext uri="{FF2B5EF4-FFF2-40B4-BE49-F238E27FC236}">
                <a16:creationId xmlns:a16="http://schemas.microsoft.com/office/drawing/2014/main" xmlns="" id="{AAF2C124-35DC-4C20-BDC8-10FDEFF07364}"/>
              </a:ext>
            </a:extLst>
          </p:cNvPr>
          <p:cNvSpPr txBox="1"/>
          <p:nvPr/>
        </p:nvSpPr>
        <p:spPr>
          <a:xfrm>
            <a:off x="1258409" y="6232124"/>
            <a:ext cx="8373862" cy="338554"/>
          </a:xfrm>
          <a:prstGeom prst="rect">
            <a:avLst/>
          </a:prstGeom>
          <a:noFill/>
        </p:spPr>
        <p:txBody>
          <a:bodyPr wrap="square" rtlCol="0">
            <a:spAutoFit/>
          </a:bodyPr>
          <a:lstStyle/>
          <a:p>
            <a:r>
              <a:rPr lang="en-US" sz="800" b="0" i="0" dirty="0">
                <a:effectLst/>
                <a:latin typeface="BlinkMacSystemFont"/>
              </a:rPr>
              <a:t>Lederer DJ, Bell SC, Branson RD, et al. Control of Confounding and Reporting of Results in Causal Inference Studies. Guidance for Authors from Editors of Respiratory, Sleep, and Critical Care Journals [published correction appears in Ann Am </a:t>
            </a:r>
            <a:r>
              <a:rPr lang="en-US" sz="800" b="0" i="0" dirty="0" err="1">
                <a:effectLst/>
                <a:latin typeface="BlinkMacSystemFont"/>
              </a:rPr>
              <a:t>Thorac</a:t>
            </a:r>
            <a:r>
              <a:rPr lang="en-US" sz="800" b="0" i="0" dirty="0">
                <a:effectLst/>
                <a:latin typeface="BlinkMacSystemFont"/>
              </a:rPr>
              <a:t> Soc. 2019 Feb;16(2):283]. </a:t>
            </a:r>
            <a:r>
              <a:rPr lang="en-US" sz="800" b="0" i="1" dirty="0">
                <a:effectLst/>
                <a:latin typeface="BlinkMacSystemFont"/>
              </a:rPr>
              <a:t>Ann Am </a:t>
            </a:r>
            <a:r>
              <a:rPr lang="en-US" sz="800" b="0" i="1" dirty="0" err="1">
                <a:effectLst/>
                <a:latin typeface="BlinkMacSystemFont"/>
              </a:rPr>
              <a:t>Thorac</a:t>
            </a:r>
            <a:r>
              <a:rPr lang="en-US" sz="800" b="0" i="1" dirty="0">
                <a:effectLst/>
                <a:latin typeface="BlinkMacSystemFont"/>
              </a:rPr>
              <a:t> Soc</a:t>
            </a:r>
            <a:r>
              <a:rPr lang="en-US" sz="800" b="0" i="0" dirty="0">
                <a:effectLst/>
                <a:latin typeface="BlinkMacSystemFont"/>
              </a:rPr>
              <a:t>. 2019;16(1):22-28. </a:t>
            </a:r>
            <a:endParaRPr lang="sr-Latn-RS" sz="800" dirty="0"/>
          </a:p>
        </p:txBody>
      </p:sp>
      <p:sp>
        <p:nvSpPr>
          <p:cNvPr id="5" name="Oval 4"/>
          <p:cNvSpPr/>
          <p:nvPr/>
        </p:nvSpPr>
        <p:spPr>
          <a:xfrm>
            <a:off x="2656935" y="4727274"/>
            <a:ext cx="1449239" cy="110418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A</a:t>
            </a:r>
            <a:endParaRPr lang="en-US" sz="4000" dirty="0"/>
          </a:p>
        </p:txBody>
      </p:sp>
      <p:cxnSp>
        <p:nvCxnSpPr>
          <p:cNvPr id="7" name="Straight Arrow Connector 6"/>
          <p:cNvCxnSpPr/>
          <p:nvPr/>
        </p:nvCxnSpPr>
        <p:spPr>
          <a:xfrm flipV="1">
            <a:off x="4132052" y="5313871"/>
            <a:ext cx="2173858" cy="862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328912" y="4741650"/>
            <a:ext cx="1449239" cy="110418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X</a:t>
            </a:r>
            <a:endParaRPr lang="en-US" sz="4000" dirty="0"/>
          </a:p>
        </p:txBody>
      </p:sp>
    </p:spTree>
    <p:extLst>
      <p:ext uri="{BB962C8B-B14F-4D97-AF65-F5344CB8AC3E}">
        <p14:creationId xmlns:p14="http://schemas.microsoft.com/office/powerpoint/2010/main" xmlns="" val="739760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040148" y="1868439"/>
            <a:ext cx="6888192" cy="4094444"/>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AAF2C124-35DC-4C20-BDC8-10FDEFF07364}"/>
              </a:ext>
            </a:extLst>
          </p:cNvPr>
          <p:cNvSpPr txBox="1"/>
          <p:nvPr/>
        </p:nvSpPr>
        <p:spPr>
          <a:xfrm>
            <a:off x="1258409" y="6232125"/>
            <a:ext cx="9352082" cy="461665"/>
          </a:xfrm>
          <a:prstGeom prst="rect">
            <a:avLst/>
          </a:prstGeom>
          <a:noFill/>
        </p:spPr>
        <p:txBody>
          <a:bodyPr wrap="square" rtlCol="0">
            <a:spAutoFit/>
          </a:bodyPr>
          <a:lstStyle/>
          <a:p>
            <a:r>
              <a:rPr lang="en-US" sz="800" dirty="0" smtClean="0"/>
              <a:t>Van </a:t>
            </a:r>
            <a:r>
              <a:rPr lang="en-US" sz="800" dirty="0" err="1" smtClean="0"/>
              <a:t>Goethem</a:t>
            </a:r>
            <a:r>
              <a:rPr lang="en-US" sz="800" dirty="0" smtClean="0"/>
              <a:t> N, </a:t>
            </a:r>
            <a:r>
              <a:rPr lang="en-US" sz="800" dirty="0" err="1" smtClean="0"/>
              <a:t>Serrien</a:t>
            </a:r>
            <a:r>
              <a:rPr lang="en-US" sz="800" dirty="0" smtClean="0"/>
              <a:t> B, </a:t>
            </a:r>
            <a:r>
              <a:rPr lang="en-US" sz="800" dirty="0" err="1" smtClean="0"/>
              <a:t>Vandromme</a:t>
            </a:r>
            <a:r>
              <a:rPr lang="en-US" sz="800" dirty="0" smtClean="0"/>
              <a:t> M, et al. Conceptual causal framework to assess the effect of SARS-CoV-2 variants on COVID-19 disease severity among hospitalized patients. </a:t>
            </a:r>
            <a:r>
              <a:rPr lang="en-US" sz="800" i="1" dirty="0" smtClean="0"/>
              <a:t>Arch Public Health</a:t>
            </a:r>
            <a:r>
              <a:rPr lang="en-US" sz="800" dirty="0" smtClean="0"/>
              <a:t>. 2021;79(1):185. </a:t>
            </a:r>
            <a:endParaRPr lang="sr-Latn-RS" sz="800" dirty="0" smtClean="0"/>
          </a:p>
          <a:p>
            <a:endParaRPr lang="sr-Latn-RS" sz="800" dirty="0"/>
          </a:p>
        </p:txBody>
      </p:sp>
      <p:sp>
        <p:nvSpPr>
          <p:cNvPr id="8" name="Title 1">
            <a:extLst>
              <a:ext uri="{FF2B5EF4-FFF2-40B4-BE49-F238E27FC236}">
                <a16:creationId xmlns:a16="http://schemas.microsoft.com/office/drawing/2014/main" xmlns="" id="{4F9C9F35-889A-4728-B1CB-290043A75E08}"/>
              </a:ext>
            </a:extLst>
          </p:cNvPr>
          <p:cNvSpPr>
            <a:spLocks noGrp="1"/>
          </p:cNvSpPr>
          <p:nvPr>
            <p:ph type="title"/>
          </p:nvPr>
        </p:nvSpPr>
        <p:spPr>
          <a:xfrm>
            <a:off x="1272396" y="579637"/>
            <a:ext cx="9905999" cy="1360898"/>
          </a:xfrm>
        </p:spPr>
        <p:txBody>
          <a:bodyPr/>
          <a:lstStyle/>
          <a:p>
            <a:r>
              <a:rPr lang="sr-Cyrl-RS" dirty="0" smtClean="0"/>
              <a:t>Пример </a:t>
            </a:r>
            <a:r>
              <a:rPr lang="en-US" dirty="0" smtClean="0"/>
              <a:t>DAG</a:t>
            </a:r>
            <a:endParaRPr lang="sr-Latn-R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23B9FE-CD92-4829-93F0-247403B02CED}"/>
              </a:ext>
            </a:extLst>
          </p:cNvPr>
          <p:cNvSpPr>
            <a:spLocks noGrp="1"/>
          </p:cNvSpPr>
          <p:nvPr>
            <p:ph type="title"/>
          </p:nvPr>
        </p:nvSpPr>
        <p:spPr/>
        <p:txBody>
          <a:bodyPr/>
          <a:lstStyle/>
          <a:p>
            <a:r>
              <a:rPr lang="en-US" dirty="0" smtClean="0"/>
              <a:t>Confounding</a:t>
            </a:r>
            <a:r>
              <a:rPr lang="sr-Cyrl-RS" dirty="0" smtClean="0"/>
              <a:t> – збуњујуће варијабле</a:t>
            </a:r>
            <a:endParaRPr lang="sr-Latn-RS" dirty="0"/>
          </a:p>
        </p:txBody>
      </p:sp>
      <p:sp>
        <p:nvSpPr>
          <p:cNvPr id="8" name="Oval 7"/>
          <p:cNvSpPr/>
          <p:nvPr/>
        </p:nvSpPr>
        <p:spPr>
          <a:xfrm>
            <a:off x="2639682" y="4494361"/>
            <a:ext cx="1449239" cy="110418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A</a:t>
            </a:r>
            <a:endParaRPr lang="en-US" sz="4000" dirty="0"/>
          </a:p>
        </p:txBody>
      </p:sp>
      <p:cxnSp>
        <p:nvCxnSpPr>
          <p:cNvPr id="12" name="Straight Arrow Connector 11"/>
          <p:cNvCxnSpPr/>
          <p:nvPr/>
        </p:nvCxnSpPr>
        <p:spPr>
          <a:xfrm flipV="1">
            <a:off x="4114799" y="5072332"/>
            <a:ext cx="2173858" cy="862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6311659" y="4551870"/>
            <a:ext cx="1449239" cy="110418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X</a:t>
            </a:r>
            <a:endParaRPr lang="en-US" sz="4000" dirty="0"/>
          </a:p>
        </p:txBody>
      </p:sp>
      <p:cxnSp>
        <p:nvCxnSpPr>
          <p:cNvPr id="14" name="Straight Arrow Connector 13"/>
          <p:cNvCxnSpPr>
            <a:stCxn id="15" idx="5"/>
            <a:endCxn id="13" idx="0"/>
          </p:cNvCxnSpPr>
          <p:nvPr/>
        </p:nvCxnSpPr>
        <p:spPr>
          <a:xfrm>
            <a:off x="5570338" y="3369374"/>
            <a:ext cx="1465941" cy="11824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4333335" y="2426896"/>
            <a:ext cx="1449239" cy="110418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B</a:t>
            </a:r>
            <a:endParaRPr lang="en-US" sz="4000" dirty="0"/>
          </a:p>
        </p:txBody>
      </p:sp>
      <p:cxnSp>
        <p:nvCxnSpPr>
          <p:cNvPr id="18" name="Straight Arrow Connector 17"/>
          <p:cNvCxnSpPr>
            <a:stCxn id="15" idx="3"/>
            <a:endCxn id="8" idx="0"/>
          </p:cNvCxnSpPr>
          <p:nvPr/>
        </p:nvCxnSpPr>
        <p:spPr>
          <a:xfrm flipH="1">
            <a:off x="3364302" y="3369374"/>
            <a:ext cx="1181269" cy="11249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357669" y="3321169"/>
            <a:ext cx="2527539" cy="369332"/>
          </a:xfrm>
          <a:prstGeom prst="rect">
            <a:avLst/>
          </a:prstGeom>
          <a:noFill/>
        </p:spPr>
        <p:txBody>
          <a:bodyPr wrap="square" rtlCol="0">
            <a:spAutoFit/>
          </a:bodyPr>
          <a:lstStyle/>
          <a:p>
            <a:r>
              <a:rPr lang="en-US" dirty="0" smtClean="0"/>
              <a:t>Back-door path</a:t>
            </a:r>
            <a:endParaRPr lang="en-US" dirty="0"/>
          </a:p>
        </p:txBody>
      </p:sp>
      <p:sp>
        <p:nvSpPr>
          <p:cNvPr id="23" name="TextBox 22"/>
          <p:cNvSpPr txBox="1"/>
          <p:nvPr/>
        </p:nvSpPr>
        <p:spPr>
          <a:xfrm>
            <a:off x="4008410" y="5198853"/>
            <a:ext cx="2527539" cy="369332"/>
          </a:xfrm>
          <a:prstGeom prst="rect">
            <a:avLst/>
          </a:prstGeom>
          <a:noFill/>
        </p:spPr>
        <p:txBody>
          <a:bodyPr wrap="square" rtlCol="0">
            <a:spAutoFit/>
          </a:bodyPr>
          <a:lstStyle/>
          <a:p>
            <a:r>
              <a:rPr lang="en-US" dirty="0" smtClean="0"/>
              <a:t>Direct causal path</a:t>
            </a:r>
            <a:endParaRPr lang="en-US" dirty="0"/>
          </a:p>
        </p:txBody>
      </p:sp>
    </p:spTree>
    <p:extLst>
      <p:ext uri="{BB962C8B-B14F-4D97-AF65-F5344CB8AC3E}">
        <p14:creationId xmlns:p14="http://schemas.microsoft.com/office/powerpoint/2010/main" xmlns="" val="521508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23B9FE-CD92-4829-93F0-247403B02CED}"/>
              </a:ext>
            </a:extLst>
          </p:cNvPr>
          <p:cNvSpPr>
            <a:spLocks noGrp="1"/>
          </p:cNvSpPr>
          <p:nvPr>
            <p:ph type="title"/>
          </p:nvPr>
        </p:nvSpPr>
        <p:spPr>
          <a:xfrm>
            <a:off x="1007752" y="631396"/>
            <a:ext cx="11184248" cy="1360898"/>
          </a:xfrm>
        </p:spPr>
        <p:txBody>
          <a:bodyPr/>
          <a:lstStyle/>
          <a:p>
            <a:r>
              <a:rPr lang="sr-Cyrl-RS" dirty="0" smtClean="0"/>
              <a:t>Варијабле које није потребно контролисати</a:t>
            </a:r>
            <a:endParaRPr lang="sr-Latn-RS" dirty="0"/>
          </a:p>
        </p:txBody>
      </p:sp>
      <p:sp>
        <p:nvSpPr>
          <p:cNvPr id="11" name="Content Placeholder 2">
            <a:extLst>
              <a:ext uri="{FF2B5EF4-FFF2-40B4-BE49-F238E27FC236}">
                <a16:creationId xmlns:a16="http://schemas.microsoft.com/office/drawing/2014/main" xmlns="" id="{279CEA10-FB6A-4AB8-A66C-1E1D83333A27}"/>
              </a:ext>
            </a:extLst>
          </p:cNvPr>
          <p:cNvSpPr txBox="1">
            <a:spLocks/>
          </p:cNvSpPr>
          <p:nvPr/>
        </p:nvSpPr>
        <p:spPr>
          <a:xfrm>
            <a:off x="859333" y="1948369"/>
            <a:ext cx="4368275" cy="199390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dirty="0" smtClean="0"/>
              <a:t>Mediation – front-door path</a:t>
            </a:r>
            <a:endParaRPr lang="sr-Latn-RS" b="1" dirty="0"/>
          </a:p>
        </p:txBody>
      </p:sp>
      <p:sp>
        <p:nvSpPr>
          <p:cNvPr id="8" name="Content Placeholder 2">
            <a:extLst>
              <a:ext uri="{FF2B5EF4-FFF2-40B4-BE49-F238E27FC236}">
                <a16:creationId xmlns:a16="http://schemas.microsoft.com/office/drawing/2014/main" xmlns="" id="{279CEA10-FB6A-4AB8-A66C-1E1D83333A27}"/>
              </a:ext>
            </a:extLst>
          </p:cNvPr>
          <p:cNvSpPr txBox="1">
            <a:spLocks/>
          </p:cNvSpPr>
          <p:nvPr/>
        </p:nvSpPr>
        <p:spPr>
          <a:xfrm>
            <a:off x="6791430" y="2023131"/>
            <a:ext cx="4664449" cy="199390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dirty="0" smtClean="0"/>
              <a:t>Collider Bias- closed back door path</a:t>
            </a:r>
            <a:endParaRPr lang="sr-Latn-RS" b="1" dirty="0"/>
          </a:p>
        </p:txBody>
      </p:sp>
      <p:sp>
        <p:nvSpPr>
          <p:cNvPr id="12" name="Content Placeholder 2">
            <a:extLst>
              <a:ext uri="{FF2B5EF4-FFF2-40B4-BE49-F238E27FC236}">
                <a16:creationId xmlns:a16="http://schemas.microsoft.com/office/drawing/2014/main" xmlns="" id="{279CEA10-FB6A-4AB8-A66C-1E1D83333A27}"/>
              </a:ext>
            </a:extLst>
          </p:cNvPr>
          <p:cNvSpPr txBox="1">
            <a:spLocks/>
          </p:cNvSpPr>
          <p:nvPr/>
        </p:nvSpPr>
        <p:spPr>
          <a:xfrm>
            <a:off x="3648974" y="4176859"/>
            <a:ext cx="4295954" cy="199390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dirty="0" smtClean="0"/>
              <a:t>M-Bias – closed back door path</a:t>
            </a:r>
            <a:endParaRPr lang="sr-Latn-RS" b="1" dirty="0"/>
          </a:p>
        </p:txBody>
      </p:sp>
      <p:sp>
        <p:nvSpPr>
          <p:cNvPr id="13" name="Oval 12"/>
          <p:cNvSpPr/>
          <p:nvPr/>
        </p:nvSpPr>
        <p:spPr>
          <a:xfrm>
            <a:off x="1406106" y="3157268"/>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cxnSp>
        <p:nvCxnSpPr>
          <p:cNvPr id="15" name="Straight Arrow Connector 14"/>
          <p:cNvCxnSpPr>
            <a:stCxn id="13" idx="6"/>
            <a:endCxn id="16" idx="2"/>
          </p:cNvCxnSpPr>
          <p:nvPr/>
        </p:nvCxnSpPr>
        <p:spPr>
          <a:xfrm>
            <a:off x="1880559" y="3364302"/>
            <a:ext cx="1454987" cy="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335546" y="3163018"/>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sp>
        <p:nvSpPr>
          <p:cNvPr id="20" name="Oval 19"/>
          <p:cNvSpPr/>
          <p:nvPr/>
        </p:nvSpPr>
        <p:spPr>
          <a:xfrm>
            <a:off x="2334883" y="2447026"/>
            <a:ext cx="474453" cy="4140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cxnSp>
        <p:nvCxnSpPr>
          <p:cNvPr id="46" name="Straight Arrow Connector 45"/>
          <p:cNvCxnSpPr>
            <a:stCxn id="13" idx="0"/>
            <a:endCxn id="20" idx="2"/>
          </p:cNvCxnSpPr>
          <p:nvPr/>
        </p:nvCxnSpPr>
        <p:spPr>
          <a:xfrm flipV="1">
            <a:off x="1643333" y="2654060"/>
            <a:ext cx="691550" cy="5032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0" idx="6"/>
            <a:endCxn id="16" idx="0"/>
          </p:cNvCxnSpPr>
          <p:nvPr/>
        </p:nvCxnSpPr>
        <p:spPr>
          <a:xfrm>
            <a:off x="2809336" y="2654060"/>
            <a:ext cx="763437" cy="5089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7182928" y="3257909"/>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cxnSp>
        <p:nvCxnSpPr>
          <p:cNvPr id="51" name="Straight Arrow Connector 50"/>
          <p:cNvCxnSpPr>
            <a:stCxn id="50" idx="6"/>
            <a:endCxn id="52" idx="2"/>
          </p:cNvCxnSpPr>
          <p:nvPr/>
        </p:nvCxnSpPr>
        <p:spPr>
          <a:xfrm>
            <a:off x="7657381" y="3464943"/>
            <a:ext cx="1454987" cy="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9112368" y="3263659"/>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sp>
        <p:nvSpPr>
          <p:cNvPr id="53" name="Oval 52"/>
          <p:cNvSpPr/>
          <p:nvPr/>
        </p:nvSpPr>
        <p:spPr>
          <a:xfrm>
            <a:off x="8111705" y="2547667"/>
            <a:ext cx="474453" cy="4140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cxnSp>
        <p:nvCxnSpPr>
          <p:cNvPr id="54" name="Straight Arrow Connector 53"/>
          <p:cNvCxnSpPr>
            <a:stCxn id="50" idx="0"/>
            <a:endCxn id="53" idx="2"/>
          </p:cNvCxnSpPr>
          <p:nvPr/>
        </p:nvCxnSpPr>
        <p:spPr>
          <a:xfrm flipV="1">
            <a:off x="7420155" y="2754701"/>
            <a:ext cx="691550" cy="5032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2" idx="0"/>
            <a:endCxn id="53" idx="6"/>
          </p:cNvCxnSpPr>
          <p:nvPr/>
        </p:nvCxnSpPr>
        <p:spPr>
          <a:xfrm flipH="1" flipV="1">
            <a:off x="8586158" y="2754701"/>
            <a:ext cx="763437" cy="5089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4655389" y="5681933"/>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cxnSp>
        <p:nvCxnSpPr>
          <p:cNvPr id="60" name="Straight Arrow Connector 59"/>
          <p:cNvCxnSpPr>
            <a:stCxn id="59" idx="6"/>
            <a:endCxn id="61" idx="2"/>
          </p:cNvCxnSpPr>
          <p:nvPr/>
        </p:nvCxnSpPr>
        <p:spPr>
          <a:xfrm>
            <a:off x="5129842" y="5888967"/>
            <a:ext cx="1454987" cy="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6584829" y="5687683"/>
            <a:ext cx="474453" cy="4140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sp>
        <p:nvSpPr>
          <p:cNvPr id="62" name="Oval 61"/>
          <p:cNvSpPr/>
          <p:nvPr/>
        </p:nvSpPr>
        <p:spPr>
          <a:xfrm>
            <a:off x="5635924" y="5204604"/>
            <a:ext cx="474453" cy="4140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cxnSp>
        <p:nvCxnSpPr>
          <p:cNvPr id="63" name="Straight Arrow Connector 62"/>
          <p:cNvCxnSpPr/>
          <p:nvPr/>
        </p:nvCxnSpPr>
        <p:spPr>
          <a:xfrm flipH="1" flipV="1">
            <a:off x="4925683" y="5011947"/>
            <a:ext cx="1438" cy="6527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flipV="1">
            <a:off x="6829245" y="5026324"/>
            <a:ext cx="1438" cy="6527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4710023" y="4580627"/>
            <a:ext cx="474453" cy="4140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70" name="Oval 69"/>
          <p:cNvSpPr/>
          <p:nvPr/>
        </p:nvSpPr>
        <p:spPr>
          <a:xfrm>
            <a:off x="6596332" y="4629510"/>
            <a:ext cx="474453" cy="4140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cxnSp>
        <p:nvCxnSpPr>
          <p:cNvPr id="71" name="Straight Arrow Connector 70"/>
          <p:cNvCxnSpPr>
            <a:endCxn id="62" idx="1"/>
          </p:cNvCxnSpPr>
          <p:nvPr/>
        </p:nvCxnSpPr>
        <p:spPr>
          <a:xfrm>
            <a:off x="5191664" y="4773285"/>
            <a:ext cx="513742" cy="4919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70" idx="2"/>
            <a:endCxn id="62" idx="7"/>
          </p:cNvCxnSpPr>
          <p:nvPr/>
        </p:nvCxnSpPr>
        <p:spPr>
          <a:xfrm flipH="1">
            <a:off x="6040895" y="4836544"/>
            <a:ext cx="555437" cy="4286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21508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758" y="588263"/>
            <a:ext cx="9905999" cy="1360898"/>
          </a:xfrm>
        </p:spPr>
        <p:txBody>
          <a:bodyPr/>
          <a:lstStyle/>
          <a:p>
            <a:r>
              <a:rPr lang="en-US" dirty="0" smtClean="0"/>
              <a:t>DAG –</a:t>
            </a:r>
            <a:r>
              <a:rPr lang="sr-Cyrl-RS" dirty="0" smtClean="0"/>
              <a:t> пример</a:t>
            </a:r>
            <a:endParaRPr lang="en-US" dirty="0"/>
          </a:p>
        </p:txBody>
      </p:sp>
      <p:pic>
        <p:nvPicPr>
          <p:cNvPr id="7" name="Content Placeholder 3" descr="Picture1.png"/>
          <p:cNvPicPr>
            <a:picLocks noChangeAspect="1"/>
          </p:cNvPicPr>
          <p:nvPr/>
        </p:nvPicPr>
        <p:blipFill>
          <a:blip r:embed="rId2" cstate="print"/>
          <a:stretch>
            <a:fillRect/>
          </a:stretch>
        </p:blipFill>
        <p:spPr>
          <a:xfrm>
            <a:off x="2009338" y="2064619"/>
            <a:ext cx="7807522" cy="406879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4758" y="588263"/>
            <a:ext cx="9905999" cy="1360898"/>
          </a:xfrm>
        </p:spPr>
        <p:txBody>
          <a:bodyPr/>
          <a:lstStyle/>
          <a:p>
            <a:r>
              <a:rPr lang="en-US" dirty="0" smtClean="0"/>
              <a:t>Confounding</a:t>
            </a:r>
            <a:r>
              <a:rPr lang="sr-Cyrl-RS" dirty="0" smtClean="0"/>
              <a:t> – отворен </a:t>
            </a:r>
            <a:r>
              <a:rPr lang="en-US" dirty="0" smtClean="0"/>
              <a:t>back-door path</a:t>
            </a:r>
            <a:endParaRPr lang="en-US" dirty="0"/>
          </a:p>
        </p:txBody>
      </p:sp>
      <p:pic>
        <p:nvPicPr>
          <p:cNvPr id="8" name="Picture 7" descr="Picture1.png"/>
          <p:cNvPicPr>
            <a:picLocks noChangeAspect="1"/>
          </p:cNvPicPr>
          <p:nvPr/>
        </p:nvPicPr>
        <p:blipFill>
          <a:blip r:embed="rId2" cstate="print"/>
          <a:stretch>
            <a:fillRect/>
          </a:stretch>
        </p:blipFill>
        <p:spPr>
          <a:xfrm>
            <a:off x="2059390" y="1976653"/>
            <a:ext cx="7814427" cy="407788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7644" y="588263"/>
            <a:ext cx="10248181" cy="1360898"/>
          </a:xfrm>
        </p:spPr>
        <p:txBody>
          <a:bodyPr/>
          <a:lstStyle/>
          <a:p>
            <a:r>
              <a:rPr lang="en-US" dirty="0" smtClean="0"/>
              <a:t>Front-door path  </a:t>
            </a:r>
            <a:endParaRPr lang="en-US" dirty="0"/>
          </a:p>
        </p:txBody>
      </p:sp>
      <p:pic>
        <p:nvPicPr>
          <p:cNvPr id="9" name="Picture 8" descr="Picture3.png"/>
          <p:cNvPicPr>
            <a:picLocks noChangeAspect="1"/>
          </p:cNvPicPr>
          <p:nvPr/>
        </p:nvPicPr>
        <p:blipFill>
          <a:blip r:embed="rId2" cstate="print"/>
          <a:stretch>
            <a:fillRect/>
          </a:stretch>
        </p:blipFill>
        <p:spPr>
          <a:xfrm>
            <a:off x="2090849" y="2011157"/>
            <a:ext cx="7820522" cy="407788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gatta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RegattaVTI" id="{FFC3BCE5-6357-41D1-8E67-3F85B69D7E86}" vid="{893A6374-FE17-48E5-8B62-678C1B11AA1B}"/>
    </a:ext>
  </a:extLst>
</a:theme>
</file>

<file path=docProps/app.xml><?xml version="1.0" encoding="utf-8"?>
<Properties xmlns="http://schemas.openxmlformats.org/officeDocument/2006/extended-properties" xmlns:vt="http://schemas.openxmlformats.org/officeDocument/2006/docPropsVTypes">
  <Template>Origin</Template>
  <TotalTime>4115</TotalTime>
  <Words>267</Words>
  <Application>Microsoft Office PowerPoint</Application>
  <PresentationFormat>Custom</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RegattaVTI</vt:lpstr>
      <vt:lpstr>Каузална Анализа</vt:lpstr>
      <vt:lpstr>Каузална (узрочна) анализа</vt:lpstr>
      <vt:lpstr>Усмерени ациклични графикон  Directed Acyclic Graphs (DAG)</vt:lpstr>
      <vt:lpstr>Пример DAG</vt:lpstr>
      <vt:lpstr>Confounding – збуњујуће варијабле</vt:lpstr>
      <vt:lpstr>Варијабле које није потребно контролисати</vt:lpstr>
      <vt:lpstr>DAG – пример</vt:lpstr>
      <vt:lpstr>Confounding – отворен back-door path</vt:lpstr>
      <vt:lpstr>Front-door path  </vt:lpstr>
      <vt:lpstr>Након креирања DAG</vt:lpstr>
      <vt:lpstr>Списак варијабли</vt:lpstr>
      <vt:lpstr>Хвала на пажњи.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Crach course in causality</dc:title>
  <dc:creator>HP 212</dc:creator>
  <cp:lastModifiedBy>HP</cp:lastModifiedBy>
  <cp:revision>197</cp:revision>
  <dcterms:created xsi:type="dcterms:W3CDTF">2022-02-09T23:09:13Z</dcterms:created>
  <dcterms:modified xsi:type="dcterms:W3CDTF">2022-10-04T14:34:12Z</dcterms:modified>
</cp:coreProperties>
</file>